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1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A2FA8C8-03D3-3CCF-965F-45E1611FB0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DE13063-2AB8-2A71-2B84-35D2BF6664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9F7252C4-2DF7-6BCB-040F-32D4429BE33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B9B8F0CA-DDEB-6AAD-4AFA-ED0E39544E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E559D383-C661-53FA-448B-40652BB6CB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B87CFD04-9C4E-FB64-363E-3EF09E011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6D23CF1-837E-4951-B983-8B80445E3DA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2D1427-4368-A932-71F2-3D51DFBC5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67016-B851-4154-9208-201A9D3C387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3E7ED1E3-C673-8647-BB2B-68F323BEF3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57AB77D-20DD-0134-C644-212074BE5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EBDB0C-73A4-7C27-D31F-4881A3505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BD6E-C362-42AC-8D29-35C7E1ED324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2BF1962A-18D6-B171-CC87-B7E0E8E16A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D63AC18-2358-7903-AC07-37E85AA55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75660E-505F-B2F6-F189-639DE968E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719EE-F79F-4F21-A8EE-DFC9533C597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910EA678-5163-2DEF-5F1A-23A0E57149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39DFF3F-3D3E-D575-E781-78595557B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77BF73-59CC-3A79-A201-E027665DD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145BA-C506-4F5D-BEA8-DC0386CDD03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DF0A8DA7-2E68-9B63-CEA1-411A719432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F3FC702-2B01-4801-D0DD-EABE4A5BE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636E02-C40C-6355-8067-BC7DD6C35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1EBAB-3A05-4B9C-BEDB-EFCA1D2158B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906668D-3783-BC7A-D33D-4D1E410B2E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CA3A3DE1-8ADE-6AD2-D80C-7D2BA091C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ADEC3C-FA94-F834-BB4D-EE253906E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4AE7C-FCAE-4528-9562-8131F212B5E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F2AEDB70-DA5C-55CB-6227-63A9C7B912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ECE36E8-9894-ADA1-C3BB-0A0C340B8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D2CFF4-1E84-4A8A-4195-E5D634574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1F507-48F8-4F2E-BBE3-3807663ECE36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98657248-C206-5AA3-3F9E-4E040BF8C4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C81AE79-125A-BFD7-A0DF-4BD61B52C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361759-44E3-4B7B-D90F-EEC49A2BB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2E92A-F47C-4D3B-868F-AAEB804B542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8FCA99CD-36D7-B079-5E6A-C4B385013D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AA9B66C-A43A-9D42-9EC4-191930804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917DA1-4891-8DC0-202F-666E235F36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B85EB-A1B0-4246-8145-0DB0D118A85E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0E8198A6-13CE-00D5-C973-6B4D4A002F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5558969-6ED8-FEFD-C413-3A162FCE3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22C90D-4214-9507-173E-FFCBFC2D6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0705B-BF7A-4A9B-A064-01CD40D78F8C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32F99A35-5916-82E4-C63E-3249B2F53E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70891F42-9C37-4EB0-B099-AE69B5F28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46AD6D-D2E2-B036-01CB-6C1D57888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B3B2A-F611-45BB-9621-CE2D347F0FC3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A62E3143-65FC-02FA-7B97-2E88CDF351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E7A6746-7C67-46A5-2FDD-47F280ADC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3CBD60-AD29-9E29-E33A-23F0D5849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860CD-E5AB-4BB1-A97D-CA3BB7B36D0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75792CAC-6DB2-2DD9-4C03-44DA937C20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C92A31B-F651-2F6C-F120-42699FAC6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8B6E88-C535-B60E-0085-180499076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2A21B-DC41-4D7D-8656-933799BA228F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C943A6C7-EA2A-7F86-2E3D-E56D4BB9BB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3E94A95-6447-1A2C-21B1-3239F3CC9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CE040B-A804-A048-9644-4D5010E09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C3AEE-3C0C-4556-A02C-78193E55035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9533015B-38DB-47F4-13EE-89136BC89E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5B5D797D-9583-143C-5274-5C3F25CA5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9C9F43-3AD2-3FCA-C109-4EC54EEDF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8A94C-2D2A-4520-AC1E-E367722A8D83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CB9D154B-9D16-9AD4-0E48-589F43E9C2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79BCA3A-1DA2-404A-D5C6-9CB7765CF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BFCCCD-84D6-F826-7E67-F729C6C25B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5D17F-CA84-40D1-8CA4-12624B847E3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DE454D00-E6A1-3171-6311-70D50707B6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121A7FE-F95F-8B13-A2FE-4D4FDF10A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3C3C71-23FE-4C5A-A3C1-FDCC3507E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CC808-BD5E-41B1-8DE5-A54D379E701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67AC663B-E341-2891-8876-7CE153C9B9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9B5E696-868C-BE2C-2BA2-69DA316B2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218D82-B863-49D4-F9D7-17B6F7518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6FDE5-F2EA-459B-81AE-431D3214E6E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CFBE6C20-DDE8-DF87-3313-BBFF5EA017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E7A0FF9-F7DE-450A-E939-D2BAD6F11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54BDC7-4DD8-DC18-F1E5-280696E20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1F869-DCB0-4FE4-B43B-FC20893183A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F9EF8454-270D-9153-2FD3-DAA3D7D6F5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1555C4C-A445-CE31-EA3E-BA5E79A12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8AD1C8-7152-1434-FBB9-0C3169E1E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75DF2-8814-462C-9DA0-D0839A1B7CA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1D1A2C64-8EFE-76D7-537A-1641134A77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C3944C8-0EDF-D5B4-331A-672FC8C28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D92DF5-EDB4-87EB-2230-5DCDFDAC4E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792C0-3240-474D-B654-42B49C91120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E7BCDBD-5D86-86E0-C4E6-E84FDFEF73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2D64B88-4F34-B721-3D53-4A2193D3D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FCBA72-4D54-3C53-D6C6-DC24C1006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C90FF-0EF4-426B-B5FD-3C295AAB6F8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4EB87F1-1908-72CA-44D5-CB49CBF7E1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52FD16CB-421F-02C7-DCBE-B8475A83F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>
            <a:extLst>
              <a:ext uri="{FF2B5EF4-FFF2-40B4-BE49-F238E27FC236}">
                <a16:creationId xmlns:a16="http://schemas.microsoft.com/office/drawing/2014/main" id="{2EFAEB4F-675A-AFE7-264A-BA6AE1B3FE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6019" name="Freeform 3">
              <a:extLst>
                <a:ext uri="{FF2B5EF4-FFF2-40B4-BE49-F238E27FC236}">
                  <a16:creationId xmlns:a16="http://schemas.microsoft.com/office/drawing/2014/main" id="{A1B0C69F-38FA-29FF-1475-0ADB939CF4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0" name="Freeform 4">
              <a:extLst>
                <a:ext uri="{FF2B5EF4-FFF2-40B4-BE49-F238E27FC236}">
                  <a16:creationId xmlns:a16="http://schemas.microsoft.com/office/drawing/2014/main" id="{1B1483CD-7FA7-A4EE-8945-A606D109BF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1" name="Freeform 5">
              <a:extLst>
                <a:ext uri="{FF2B5EF4-FFF2-40B4-BE49-F238E27FC236}">
                  <a16:creationId xmlns:a16="http://schemas.microsoft.com/office/drawing/2014/main" id="{9CAA24A6-C46D-EAFF-2D91-B8E4B94C1E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2" name="Freeform 6">
              <a:extLst>
                <a:ext uri="{FF2B5EF4-FFF2-40B4-BE49-F238E27FC236}">
                  <a16:creationId xmlns:a16="http://schemas.microsoft.com/office/drawing/2014/main" id="{EB9C88CB-C805-6224-440E-869100C426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3" name="Freeform 7">
              <a:extLst>
                <a:ext uri="{FF2B5EF4-FFF2-40B4-BE49-F238E27FC236}">
                  <a16:creationId xmlns:a16="http://schemas.microsoft.com/office/drawing/2014/main" id="{83FC602E-F031-C04A-6524-90747A35C3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4" name="Freeform 8">
              <a:extLst>
                <a:ext uri="{FF2B5EF4-FFF2-40B4-BE49-F238E27FC236}">
                  <a16:creationId xmlns:a16="http://schemas.microsoft.com/office/drawing/2014/main" id="{CF120813-4AD3-BEA8-2E23-9C9B0F0F62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5" name="Freeform 9">
              <a:extLst>
                <a:ext uri="{FF2B5EF4-FFF2-40B4-BE49-F238E27FC236}">
                  <a16:creationId xmlns:a16="http://schemas.microsoft.com/office/drawing/2014/main" id="{9B075F3F-95CA-BF2C-C700-9774542AD4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6" name="Freeform 10">
              <a:extLst>
                <a:ext uri="{FF2B5EF4-FFF2-40B4-BE49-F238E27FC236}">
                  <a16:creationId xmlns:a16="http://schemas.microsoft.com/office/drawing/2014/main" id="{514FA710-0F80-25C2-185B-4B39DD8A32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7" name="Freeform 11">
              <a:extLst>
                <a:ext uri="{FF2B5EF4-FFF2-40B4-BE49-F238E27FC236}">
                  <a16:creationId xmlns:a16="http://schemas.microsoft.com/office/drawing/2014/main" id="{B771D148-128B-9A1A-3B70-DAEAE0CA16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8" name="Freeform 12">
              <a:extLst>
                <a:ext uri="{FF2B5EF4-FFF2-40B4-BE49-F238E27FC236}">
                  <a16:creationId xmlns:a16="http://schemas.microsoft.com/office/drawing/2014/main" id="{D7A12B7D-9761-7A80-6287-DCECF2E862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9" name="Freeform 13">
              <a:extLst>
                <a:ext uri="{FF2B5EF4-FFF2-40B4-BE49-F238E27FC236}">
                  <a16:creationId xmlns:a16="http://schemas.microsoft.com/office/drawing/2014/main" id="{E36DC264-3D43-ED16-429A-5865405E0D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0" name="Freeform 14">
              <a:extLst>
                <a:ext uri="{FF2B5EF4-FFF2-40B4-BE49-F238E27FC236}">
                  <a16:creationId xmlns:a16="http://schemas.microsoft.com/office/drawing/2014/main" id="{DD370684-7A2C-D951-2D60-E1568EF564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1" name="Freeform 15">
              <a:extLst>
                <a:ext uri="{FF2B5EF4-FFF2-40B4-BE49-F238E27FC236}">
                  <a16:creationId xmlns:a16="http://schemas.microsoft.com/office/drawing/2014/main" id="{5A1D0B15-C490-10DE-BAF6-C4725AC847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2" name="Freeform 16">
              <a:extLst>
                <a:ext uri="{FF2B5EF4-FFF2-40B4-BE49-F238E27FC236}">
                  <a16:creationId xmlns:a16="http://schemas.microsoft.com/office/drawing/2014/main" id="{0E7D2454-39F6-E396-4DD1-09BDE073F1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3" name="Freeform 17">
              <a:extLst>
                <a:ext uri="{FF2B5EF4-FFF2-40B4-BE49-F238E27FC236}">
                  <a16:creationId xmlns:a16="http://schemas.microsoft.com/office/drawing/2014/main" id="{26092BFE-B499-B7B9-B08A-E73F983CD8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4" name="Freeform 18">
              <a:extLst>
                <a:ext uri="{FF2B5EF4-FFF2-40B4-BE49-F238E27FC236}">
                  <a16:creationId xmlns:a16="http://schemas.microsoft.com/office/drawing/2014/main" id="{E79BFCE8-0440-CD67-7CFD-AAE5DBFF27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5" name="Freeform 19">
              <a:extLst>
                <a:ext uri="{FF2B5EF4-FFF2-40B4-BE49-F238E27FC236}">
                  <a16:creationId xmlns:a16="http://schemas.microsoft.com/office/drawing/2014/main" id="{5C8B51A4-703B-2D63-CB9E-7362D54ADF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6" name="Freeform 20">
              <a:extLst>
                <a:ext uri="{FF2B5EF4-FFF2-40B4-BE49-F238E27FC236}">
                  <a16:creationId xmlns:a16="http://schemas.microsoft.com/office/drawing/2014/main" id="{3A76DB2F-2ADB-9B8F-724C-FDFC773289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7" name="Freeform 21">
              <a:extLst>
                <a:ext uri="{FF2B5EF4-FFF2-40B4-BE49-F238E27FC236}">
                  <a16:creationId xmlns:a16="http://schemas.microsoft.com/office/drawing/2014/main" id="{B29C4952-A091-E74C-2846-31663E8920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8" name="Freeform 22">
              <a:extLst>
                <a:ext uri="{FF2B5EF4-FFF2-40B4-BE49-F238E27FC236}">
                  <a16:creationId xmlns:a16="http://schemas.microsoft.com/office/drawing/2014/main" id="{E8925FC1-28D5-7360-BE7B-0D10DFE30C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9" name="Freeform 23">
              <a:extLst>
                <a:ext uri="{FF2B5EF4-FFF2-40B4-BE49-F238E27FC236}">
                  <a16:creationId xmlns:a16="http://schemas.microsoft.com/office/drawing/2014/main" id="{B336A2ED-7482-58CF-C49A-67B7A2D946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0" name="Freeform 24">
              <a:extLst>
                <a:ext uri="{FF2B5EF4-FFF2-40B4-BE49-F238E27FC236}">
                  <a16:creationId xmlns:a16="http://schemas.microsoft.com/office/drawing/2014/main" id="{230D20E3-950E-D44D-5968-1EC5461838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1" name="Freeform 25">
              <a:extLst>
                <a:ext uri="{FF2B5EF4-FFF2-40B4-BE49-F238E27FC236}">
                  <a16:creationId xmlns:a16="http://schemas.microsoft.com/office/drawing/2014/main" id="{ACFB4FED-E43B-CBCD-D990-D9751F01FE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2" name="Freeform 26">
              <a:extLst>
                <a:ext uri="{FF2B5EF4-FFF2-40B4-BE49-F238E27FC236}">
                  <a16:creationId xmlns:a16="http://schemas.microsoft.com/office/drawing/2014/main" id="{E91168CC-065F-7483-5C64-8BDFCBB859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3" name="Freeform 27">
              <a:extLst>
                <a:ext uri="{FF2B5EF4-FFF2-40B4-BE49-F238E27FC236}">
                  <a16:creationId xmlns:a16="http://schemas.microsoft.com/office/drawing/2014/main" id="{6FBF8DE8-29F0-0B6C-D16C-FB0D6706B1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4" name="Freeform 28">
              <a:extLst>
                <a:ext uri="{FF2B5EF4-FFF2-40B4-BE49-F238E27FC236}">
                  <a16:creationId xmlns:a16="http://schemas.microsoft.com/office/drawing/2014/main" id="{DC566458-0E9E-4687-605B-0326B82DA8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5" name="Freeform 29">
              <a:extLst>
                <a:ext uri="{FF2B5EF4-FFF2-40B4-BE49-F238E27FC236}">
                  <a16:creationId xmlns:a16="http://schemas.microsoft.com/office/drawing/2014/main" id="{118E83FD-6615-4BD9-93D6-177869E7D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6" name="Freeform 30">
              <a:extLst>
                <a:ext uri="{FF2B5EF4-FFF2-40B4-BE49-F238E27FC236}">
                  <a16:creationId xmlns:a16="http://schemas.microsoft.com/office/drawing/2014/main" id="{59129655-C604-606C-55ED-53D7F5D562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7" name="Freeform 31">
              <a:extLst>
                <a:ext uri="{FF2B5EF4-FFF2-40B4-BE49-F238E27FC236}">
                  <a16:creationId xmlns:a16="http://schemas.microsoft.com/office/drawing/2014/main" id="{774F7724-6A6E-FD0E-6D16-B390058D0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8" name="Freeform 32">
              <a:extLst>
                <a:ext uri="{FF2B5EF4-FFF2-40B4-BE49-F238E27FC236}">
                  <a16:creationId xmlns:a16="http://schemas.microsoft.com/office/drawing/2014/main" id="{2B214D95-A442-5854-4A04-4B5835A5AA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9" name="Freeform 33">
              <a:extLst>
                <a:ext uri="{FF2B5EF4-FFF2-40B4-BE49-F238E27FC236}">
                  <a16:creationId xmlns:a16="http://schemas.microsoft.com/office/drawing/2014/main" id="{180D422A-64D9-3877-4310-5DAE865396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0" name="Freeform 34">
              <a:extLst>
                <a:ext uri="{FF2B5EF4-FFF2-40B4-BE49-F238E27FC236}">
                  <a16:creationId xmlns:a16="http://schemas.microsoft.com/office/drawing/2014/main" id="{4A3DE121-6D55-7718-F0AF-12FA743395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1" name="Freeform 35">
              <a:extLst>
                <a:ext uri="{FF2B5EF4-FFF2-40B4-BE49-F238E27FC236}">
                  <a16:creationId xmlns:a16="http://schemas.microsoft.com/office/drawing/2014/main" id="{6CA21B45-E8FE-852E-90E0-01FCA96539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2" name="Freeform 36">
              <a:extLst>
                <a:ext uri="{FF2B5EF4-FFF2-40B4-BE49-F238E27FC236}">
                  <a16:creationId xmlns:a16="http://schemas.microsoft.com/office/drawing/2014/main" id="{8ADF3A74-627C-76EC-C28C-F65E90AFA4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3" name="Freeform 37">
              <a:extLst>
                <a:ext uri="{FF2B5EF4-FFF2-40B4-BE49-F238E27FC236}">
                  <a16:creationId xmlns:a16="http://schemas.microsoft.com/office/drawing/2014/main" id="{C65BFDE6-ADA7-67FA-61D9-2092B56887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4" name="Freeform 38">
              <a:extLst>
                <a:ext uri="{FF2B5EF4-FFF2-40B4-BE49-F238E27FC236}">
                  <a16:creationId xmlns:a16="http://schemas.microsoft.com/office/drawing/2014/main" id="{B353CE69-F706-3612-5813-C1C4F596B6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6055" name="Group 39">
              <a:extLst>
                <a:ext uri="{FF2B5EF4-FFF2-40B4-BE49-F238E27FC236}">
                  <a16:creationId xmlns:a16="http://schemas.microsoft.com/office/drawing/2014/main" id="{106AA1AB-AFC5-020B-81FA-830BEEE91F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6056" name="Freeform 40">
                <a:extLst>
                  <a:ext uri="{FF2B5EF4-FFF2-40B4-BE49-F238E27FC236}">
                    <a16:creationId xmlns:a16="http://schemas.microsoft.com/office/drawing/2014/main" id="{9CCD7A82-D4E6-381D-4ADE-391215041E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57" name="Freeform 41">
                <a:extLst>
                  <a:ext uri="{FF2B5EF4-FFF2-40B4-BE49-F238E27FC236}">
                    <a16:creationId xmlns:a16="http://schemas.microsoft.com/office/drawing/2014/main" id="{C9C9B5F4-29EC-DEB3-EEDF-2984C5BECB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6058" name="Rectangle 42">
            <a:extLst>
              <a:ext uri="{FF2B5EF4-FFF2-40B4-BE49-F238E27FC236}">
                <a16:creationId xmlns:a16="http://schemas.microsoft.com/office/drawing/2014/main" id="{09BEF6EC-84AC-48A8-B996-F16166F2737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6059" name="Rectangle 43">
            <a:extLst>
              <a:ext uri="{FF2B5EF4-FFF2-40B4-BE49-F238E27FC236}">
                <a16:creationId xmlns:a16="http://schemas.microsoft.com/office/drawing/2014/main" id="{9D1E3CEF-DCE4-E92C-8A9F-B3A30A8FCE7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6060" name="Rectangle 44">
            <a:extLst>
              <a:ext uri="{FF2B5EF4-FFF2-40B4-BE49-F238E27FC236}">
                <a16:creationId xmlns:a16="http://schemas.microsoft.com/office/drawing/2014/main" id="{E519AC3C-C3CA-A61E-632F-1F3AA62E714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6061" name="Rectangle 45">
            <a:extLst>
              <a:ext uri="{FF2B5EF4-FFF2-40B4-BE49-F238E27FC236}">
                <a16:creationId xmlns:a16="http://schemas.microsoft.com/office/drawing/2014/main" id="{698527D8-ADA4-A33F-75A9-958E4BF063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6062" name="Rectangle 46">
            <a:extLst>
              <a:ext uri="{FF2B5EF4-FFF2-40B4-BE49-F238E27FC236}">
                <a16:creationId xmlns:a16="http://schemas.microsoft.com/office/drawing/2014/main" id="{73065237-2C63-17AC-7C99-FBDC72F35B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AC7960-5EC5-4667-9224-FD18B22BC3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9E081-2B5D-58DC-8A55-92DFD5559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7C998-8986-5F14-0240-F9CE593AD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CADFF-E663-61C6-3D6A-E226AEA6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0DC0-C470-1581-E23E-292A4783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332E0-5417-12D2-70E0-D64E4FC5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73A56-1C49-40E8-A5FF-F5703B758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8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9E4B4-FE5A-A584-D968-69D6759E9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67BF6-A064-D339-06B0-6B5AA2080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9BEAA-0898-47C6-A63B-BF0B2C23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49116-3EB9-1597-0268-4D3A1F7B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3C2F3-83E1-29F9-EC0C-13E3BED3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5C6FC-F406-410D-A946-50E37EAA5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97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F5E747C-227F-63E1-C699-4DFDCB87F00C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F0C39DE-2BE4-3013-0E84-8BE9E35C2AF9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90DE4A9C-5037-DE85-0265-50E5CACD786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8952B89A-09BF-05B9-B5A8-0A8F8D87A3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8027A8A9-0255-E461-FDFD-C103962FC8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964668-CCF1-4874-ADA5-913BBA2C91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71F7-3439-5B75-0B96-FB5E7014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409C-D6EB-9629-7357-F4722099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6EBFB-2D07-BA97-22A6-A98871B0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0AA23-5575-F7B3-32FD-C836F3B7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F221E-AF91-13CC-4C2B-1677425B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25F5-F8C2-4891-A4D7-AF19476C5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3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FBE-1EA7-6295-AE8D-FEE9A3CE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1D6A-BBB0-B6E0-68A8-C21BA3836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0F7E-FD09-B67E-82DF-5319B768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9FBC-357E-295A-E8C0-75F6AFCF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1ABE7-CDA2-7185-B06A-637818FC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ADBB4-A012-42AD-ABFB-E3000A114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3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3352-B512-9BFD-6260-6940C9F1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7DCA0-77AC-8587-DDD3-3F7BA00A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B42AA-0677-D697-B366-6E504ED66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A113D-1D6F-B0DC-718D-583BE30C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AD3E1-3ED2-2DCF-4B09-F0450523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735AF-0F0F-0DDA-A15F-D0BE570F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9EA9-C791-4E1B-BA3E-EBE698221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24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7E51-CB7D-4811-B1BA-A4CE3F53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87ED1-E8E4-3340-0750-95CE8C99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70826-21CA-7FA2-B8E1-6BCA308F8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F04EC-D8C2-2BF0-6488-1B4B65793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9495E-37DA-D1CA-54F6-620AFCFF9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DB064-AB79-B796-53C0-78B9A5BF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29E619-3FED-C75B-63AB-8E55F031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D9A430-AB6A-7520-5E99-4CF729D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1AC6-2443-4D48-8543-83289B191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79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5F69-23CB-212C-5444-614066B01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BFF446-A5E3-54D7-17FB-D119F60D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82342-7BD9-6A6F-70E7-BDA23C37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16CAA-7B3C-1EB0-21BA-5C9E2F6D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30676-9E0B-4794-9157-D1268AECB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95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F50646-ECB5-1DAF-4080-A769DAB2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11E12-0B55-5CCA-B7E9-E92E67F7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0FBD7-AE4C-F3E7-D844-4636ECB7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7C807-5EFF-4ECB-A650-E111932EF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77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A2A7-15ED-3844-7A66-294104AF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29FDD-5E52-6D79-3768-A1921C6ED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CD3BB-3D2D-55F0-5A82-BC5F0B188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3BAA2-EAA3-508A-185B-599D084D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199B6-36BC-DACC-532D-7DAC8CA7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59179-A391-3C35-C0C1-44412C40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FD053-FD05-4968-B3BE-AB755A816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78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A896-8CEB-E28E-8536-B898F568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050A-F70E-6925-0CB2-8BBA94A9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88FE3-E8C6-F22D-EEEF-74264917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FD23E-ACA3-2B2B-48F7-8AE631D1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7DDEF-933E-CC71-686F-8575FEC9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F3F1B-BDF9-4F11-9A5C-1B6C2CE57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687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CD32-90B3-EA2F-C871-818B266F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D81C2-932E-6C1A-BF8F-06348BE08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42A4D-2FF8-61EC-1DE9-D7DA89F63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7DEF8-21A1-B5C6-A611-56EDA9B9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FE9EB-98C4-E384-F734-EBDD7F6D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BF39B-455A-83B5-603A-3E7EC410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EA146-8A45-4FCF-B042-E3BF2783A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66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FBD0-D69A-7A67-03F7-B3BFEAA6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31D72-DD4C-44BD-3069-F13697F69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48477-FEC1-5A0C-8947-57711EC7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4D97-2E01-5EFB-44F1-2927D4BD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9C290-26B4-73A4-A2FA-F27AE87F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392D4-4190-4DF0-B808-1117600AD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645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A3E4D-07E3-B3C1-F421-FB00BA7DD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10407-98A3-08DC-02FB-8077AFAFC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A33CD-EF59-8202-1460-79BB76F3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1A678-F132-C9F0-A133-09EF0BBA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278E-0A1D-D60B-64BA-C8E8604E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F8D29-BC6A-4850-A5BD-F489634DE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78A2-9204-D20A-E2F9-CB7353F38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C460B-4896-AD5E-2D7D-41134BF06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D8F6F-5D1A-4160-9EC6-23D1E994B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208AD-82ED-712B-2A7B-085619D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FB2EC-8AE5-EDFF-1803-E4640FA4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BC38-8BC7-45C0-9932-4654D7EF1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95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E02B-2F1D-DCCE-170F-C0D71BA4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85F8-7285-F38E-E317-E673048CC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3D5AF-0C39-19FB-3E52-7F0663F1E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4E8FE-63DD-2FD1-E9B5-938A8157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D6791-5BCE-1C95-AAA1-92FEADC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0202C-1C00-68DA-46A1-0663C9D0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802D7-DCD1-4FBC-9487-44E7015D3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73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81DD7-4FC3-F2F8-9E45-92E1E24B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22A6-52E1-3AF7-7F1B-FB3FAFA54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F9535-688D-228F-A96B-4347F362E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904E4-A705-0D6B-5866-186D18C04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92173-372B-2997-E897-A11770B71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DFC88-0B7D-1EF3-32FE-E9C992BF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E0EA9-1ADD-16B4-DE7F-C3C47004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27F85-AD57-F6A2-CA93-B478D68C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38B76-7343-4AFD-8950-3D4C9ED71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44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C61F-6C2F-BF84-C2E5-F8CEDC702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17B7A8-33BE-2811-1ED7-F55BF62E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1386B-B5F4-F004-7AE3-3611C99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70DF8-C4F9-87B6-1BF2-AC0B7D43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58A-1B84-4A23-8440-81F3BA9EF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59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8BDB5-2287-E828-7DC8-76B15C04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FB3A1-B599-2378-93C1-942E7483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F2C16-92D3-3D3A-B713-46DC9A1B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F5090-CC8D-419A-9A9E-0FF7014C1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2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3C41-BAE7-F59D-5004-A4FE2D0D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B6C3-25FF-5D25-7C1E-FD1643F6F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F59F7-463B-F469-06E3-15AA7F8DC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AD8E7-12D0-C10A-6882-A4E07A0B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7928D-F94E-9A35-767C-E8B9F28C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3F69-2C5E-3AD5-E64C-453A3CCB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243F-4EB3-4FA8-B47F-E860CBFCE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10616-0C68-434B-3F05-2C4B3E0A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A7348-9C4C-643D-35E1-6B5D8B82E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B9E96-8AB7-D56F-9931-4B9BFAEAE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D3926-87FE-7677-C8BA-9E7E5ED9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8210A-A8C9-A1D9-BFB5-130B991E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469E7-C873-54C2-E5B1-92875B8A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FA2E6-BBBF-4FF7-9448-8A8BFD890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86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>
            <a:extLst>
              <a:ext uri="{FF2B5EF4-FFF2-40B4-BE49-F238E27FC236}">
                <a16:creationId xmlns:a16="http://schemas.microsoft.com/office/drawing/2014/main" id="{17E4F420-7AFC-39F9-B46E-8AB3F3C0C4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4995" name="Freeform 3">
              <a:extLst>
                <a:ext uri="{FF2B5EF4-FFF2-40B4-BE49-F238E27FC236}">
                  <a16:creationId xmlns:a16="http://schemas.microsoft.com/office/drawing/2014/main" id="{CFFD2EDD-3222-2130-8EBA-49034C725F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996" name="Freeform 4">
              <a:extLst>
                <a:ext uri="{FF2B5EF4-FFF2-40B4-BE49-F238E27FC236}">
                  <a16:creationId xmlns:a16="http://schemas.microsoft.com/office/drawing/2014/main" id="{5A28E18D-2501-1592-BC66-9AF11808CF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997" name="Freeform 5">
              <a:extLst>
                <a:ext uri="{FF2B5EF4-FFF2-40B4-BE49-F238E27FC236}">
                  <a16:creationId xmlns:a16="http://schemas.microsoft.com/office/drawing/2014/main" id="{ADFFD8AE-7FB5-6D03-C0CF-BE7FE696ED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998" name="Freeform 6">
              <a:extLst>
                <a:ext uri="{FF2B5EF4-FFF2-40B4-BE49-F238E27FC236}">
                  <a16:creationId xmlns:a16="http://schemas.microsoft.com/office/drawing/2014/main" id="{1B637AF9-70D7-FDA9-5BAA-30D4CBDF01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999" name="Freeform 7">
              <a:extLst>
                <a:ext uri="{FF2B5EF4-FFF2-40B4-BE49-F238E27FC236}">
                  <a16:creationId xmlns:a16="http://schemas.microsoft.com/office/drawing/2014/main" id="{DD49DAE5-5C49-EF0D-DF75-B22FCEBE9F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0" name="Freeform 8">
              <a:extLst>
                <a:ext uri="{FF2B5EF4-FFF2-40B4-BE49-F238E27FC236}">
                  <a16:creationId xmlns:a16="http://schemas.microsoft.com/office/drawing/2014/main" id="{8F83E5E9-C394-E521-9EF1-64150B7896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1" name="Freeform 9">
              <a:extLst>
                <a:ext uri="{FF2B5EF4-FFF2-40B4-BE49-F238E27FC236}">
                  <a16:creationId xmlns:a16="http://schemas.microsoft.com/office/drawing/2014/main" id="{716D9486-1BA6-A762-539E-7DB94464BC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2" name="Freeform 10">
              <a:extLst>
                <a:ext uri="{FF2B5EF4-FFF2-40B4-BE49-F238E27FC236}">
                  <a16:creationId xmlns:a16="http://schemas.microsoft.com/office/drawing/2014/main" id="{685AB88A-223F-9391-731A-1B85B9870D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3" name="Freeform 11">
              <a:extLst>
                <a:ext uri="{FF2B5EF4-FFF2-40B4-BE49-F238E27FC236}">
                  <a16:creationId xmlns:a16="http://schemas.microsoft.com/office/drawing/2014/main" id="{40BAE09B-DA73-F997-C32E-504650F908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4" name="Freeform 12">
              <a:extLst>
                <a:ext uri="{FF2B5EF4-FFF2-40B4-BE49-F238E27FC236}">
                  <a16:creationId xmlns:a16="http://schemas.microsoft.com/office/drawing/2014/main" id="{56427FEF-C8F2-B448-42D6-6CAB80D6E5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5" name="Freeform 13">
              <a:extLst>
                <a:ext uri="{FF2B5EF4-FFF2-40B4-BE49-F238E27FC236}">
                  <a16:creationId xmlns:a16="http://schemas.microsoft.com/office/drawing/2014/main" id="{BB82E5C1-7D81-46FC-1297-1554E52394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6" name="Freeform 14">
              <a:extLst>
                <a:ext uri="{FF2B5EF4-FFF2-40B4-BE49-F238E27FC236}">
                  <a16:creationId xmlns:a16="http://schemas.microsoft.com/office/drawing/2014/main" id="{8E1E5368-D7A5-3371-58EF-75D558D645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7" name="Freeform 15">
              <a:extLst>
                <a:ext uri="{FF2B5EF4-FFF2-40B4-BE49-F238E27FC236}">
                  <a16:creationId xmlns:a16="http://schemas.microsoft.com/office/drawing/2014/main" id="{560A54A9-4D4B-7E52-F769-B39F5A31C2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8" name="Freeform 16">
              <a:extLst>
                <a:ext uri="{FF2B5EF4-FFF2-40B4-BE49-F238E27FC236}">
                  <a16:creationId xmlns:a16="http://schemas.microsoft.com/office/drawing/2014/main" id="{4CC08244-F85F-2114-2025-D62A6DB2D9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09" name="Freeform 17">
              <a:extLst>
                <a:ext uri="{FF2B5EF4-FFF2-40B4-BE49-F238E27FC236}">
                  <a16:creationId xmlns:a16="http://schemas.microsoft.com/office/drawing/2014/main" id="{D0809AA6-0CF4-6CD1-53C0-AF5936D625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0" name="Freeform 18">
              <a:extLst>
                <a:ext uri="{FF2B5EF4-FFF2-40B4-BE49-F238E27FC236}">
                  <a16:creationId xmlns:a16="http://schemas.microsoft.com/office/drawing/2014/main" id="{45064D1A-306E-A027-ECB0-AFD9FF19F7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1" name="Freeform 19">
              <a:extLst>
                <a:ext uri="{FF2B5EF4-FFF2-40B4-BE49-F238E27FC236}">
                  <a16:creationId xmlns:a16="http://schemas.microsoft.com/office/drawing/2014/main" id="{63A69912-F872-2F8E-4DE5-8149561077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2" name="Freeform 20">
              <a:extLst>
                <a:ext uri="{FF2B5EF4-FFF2-40B4-BE49-F238E27FC236}">
                  <a16:creationId xmlns:a16="http://schemas.microsoft.com/office/drawing/2014/main" id="{E33E8984-8922-BE48-2843-C62E149428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3" name="Freeform 21">
              <a:extLst>
                <a:ext uri="{FF2B5EF4-FFF2-40B4-BE49-F238E27FC236}">
                  <a16:creationId xmlns:a16="http://schemas.microsoft.com/office/drawing/2014/main" id="{1CF4B439-D3BC-F310-2B55-31806BEF14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4" name="Freeform 22">
              <a:extLst>
                <a:ext uri="{FF2B5EF4-FFF2-40B4-BE49-F238E27FC236}">
                  <a16:creationId xmlns:a16="http://schemas.microsoft.com/office/drawing/2014/main" id="{E0A2EAF1-ED48-54C1-72CD-3A34DA892C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5" name="Freeform 23">
              <a:extLst>
                <a:ext uri="{FF2B5EF4-FFF2-40B4-BE49-F238E27FC236}">
                  <a16:creationId xmlns:a16="http://schemas.microsoft.com/office/drawing/2014/main" id="{1CA46B6F-658D-D81B-AFB2-E11A832726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6" name="Freeform 24">
              <a:extLst>
                <a:ext uri="{FF2B5EF4-FFF2-40B4-BE49-F238E27FC236}">
                  <a16:creationId xmlns:a16="http://schemas.microsoft.com/office/drawing/2014/main" id="{EEFAF69F-7C3C-7D2A-E198-FC8AD01034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7" name="Freeform 25">
              <a:extLst>
                <a:ext uri="{FF2B5EF4-FFF2-40B4-BE49-F238E27FC236}">
                  <a16:creationId xmlns:a16="http://schemas.microsoft.com/office/drawing/2014/main" id="{9C748FD0-57CC-8E40-B435-F53302F899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8" name="Freeform 26">
              <a:extLst>
                <a:ext uri="{FF2B5EF4-FFF2-40B4-BE49-F238E27FC236}">
                  <a16:creationId xmlns:a16="http://schemas.microsoft.com/office/drawing/2014/main" id="{D057AC04-FC2D-4A8D-E93D-ACE0AACFD1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19" name="Freeform 27">
              <a:extLst>
                <a:ext uri="{FF2B5EF4-FFF2-40B4-BE49-F238E27FC236}">
                  <a16:creationId xmlns:a16="http://schemas.microsoft.com/office/drawing/2014/main" id="{931F418D-6383-064F-49D0-6027F8EFCC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0" name="Freeform 28">
              <a:extLst>
                <a:ext uri="{FF2B5EF4-FFF2-40B4-BE49-F238E27FC236}">
                  <a16:creationId xmlns:a16="http://schemas.microsoft.com/office/drawing/2014/main" id="{19E3D6CD-692F-C6E2-29A5-55216B4514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1" name="Freeform 29">
              <a:extLst>
                <a:ext uri="{FF2B5EF4-FFF2-40B4-BE49-F238E27FC236}">
                  <a16:creationId xmlns:a16="http://schemas.microsoft.com/office/drawing/2014/main" id="{A96B87A8-EA9F-7009-7DBF-A4E4E52A12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2" name="Freeform 30">
              <a:extLst>
                <a:ext uri="{FF2B5EF4-FFF2-40B4-BE49-F238E27FC236}">
                  <a16:creationId xmlns:a16="http://schemas.microsoft.com/office/drawing/2014/main" id="{4943FA1C-01EE-F2F4-0456-3FCA5149D4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3" name="Freeform 31">
              <a:extLst>
                <a:ext uri="{FF2B5EF4-FFF2-40B4-BE49-F238E27FC236}">
                  <a16:creationId xmlns:a16="http://schemas.microsoft.com/office/drawing/2014/main" id="{1B8C41EC-9F31-5121-FB50-AF83D6B154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4" name="Freeform 32">
              <a:extLst>
                <a:ext uri="{FF2B5EF4-FFF2-40B4-BE49-F238E27FC236}">
                  <a16:creationId xmlns:a16="http://schemas.microsoft.com/office/drawing/2014/main" id="{2E1487CB-CC98-F78B-8A46-81108738D4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5" name="Freeform 33">
              <a:extLst>
                <a:ext uri="{FF2B5EF4-FFF2-40B4-BE49-F238E27FC236}">
                  <a16:creationId xmlns:a16="http://schemas.microsoft.com/office/drawing/2014/main" id="{0D20FA23-3DA0-115A-6B38-0BCF450961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6" name="Freeform 34">
              <a:extLst>
                <a:ext uri="{FF2B5EF4-FFF2-40B4-BE49-F238E27FC236}">
                  <a16:creationId xmlns:a16="http://schemas.microsoft.com/office/drawing/2014/main" id="{8DC21FAA-82EC-4D17-1EF4-54F38139CC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7" name="Freeform 35">
              <a:extLst>
                <a:ext uri="{FF2B5EF4-FFF2-40B4-BE49-F238E27FC236}">
                  <a16:creationId xmlns:a16="http://schemas.microsoft.com/office/drawing/2014/main" id="{1FD0D8CE-EAE2-4F9A-B0EB-DBF8B337C9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8" name="Freeform 36">
              <a:extLst>
                <a:ext uri="{FF2B5EF4-FFF2-40B4-BE49-F238E27FC236}">
                  <a16:creationId xmlns:a16="http://schemas.microsoft.com/office/drawing/2014/main" id="{8B56494D-6ADB-49EC-F63D-EC21A6767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29" name="Freeform 37">
              <a:extLst>
                <a:ext uri="{FF2B5EF4-FFF2-40B4-BE49-F238E27FC236}">
                  <a16:creationId xmlns:a16="http://schemas.microsoft.com/office/drawing/2014/main" id="{D5643A4A-FBD2-308C-713B-FCFB434DCE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030" name="Freeform 38">
              <a:extLst>
                <a:ext uri="{FF2B5EF4-FFF2-40B4-BE49-F238E27FC236}">
                  <a16:creationId xmlns:a16="http://schemas.microsoft.com/office/drawing/2014/main" id="{40958198-E100-43B0-FEDF-6FFC6BE366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5031" name="Group 39">
              <a:extLst>
                <a:ext uri="{FF2B5EF4-FFF2-40B4-BE49-F238E27FC236}">
                  <a16:creationId xmlns:a16="http://schemas.microsoft.com/office/drawing/2014/main" id="{18CB6111-1EDC-4A28-6A15-0D39B9ABBA7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5032" name="Freeform 40">
                <a:extLst>
                  <a:ext uri="{FF2B5EF4-FFF2-40B4-BE49-F238E27FC236}">
                    <a16:creationId xmlns:a16="http://schemas.microsoft.com/office/drawing/2014/main" id="{99D0B7B2-81D0-B493-CB5C-334F06209F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033" name="Freeform 41">
                <a:extLst>
                  <a:ext uri="{FF2B5EF4-FFF2-40B4-BE49-F238E27FC236}">
                    <a16:creationId xmlns:a16="http://schemas.microsoft.com/office/drawing/2014/main" id="{605A84D7-F2E2-B4D3-5355-A597D2F58A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5034" name="Rectangle 42">
            <a:extLst>
              <a:ext uri="{FF2B5EF4-FFF2-40B4-BE49-F238E27FC236}">
                <a16:creationId xmlns:a16="http://schemas.microsoft.com/office/drawing/2014/main" id="{ADC23285-23C8-9C7F-E48C-FAD8365F4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5035" name="Rectangle 43">
            <a:extLst>
              <a:ext uri="{FF2B5EF4-FFF2-40B4-BE49-F238E27FC236}">
                <a16:creationId xmlns:a16="http://schemas.microsoft.com/office/drawing/2014/main" id="{7563C563-1945-7D28-EE6B-65505D4AC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5036" name="Rectangle 44">
            <a:extLst>
              <a:ext uri="{FF2B5EF4-FFF2-40B4-BE49-F238E27FC236}">
                <a16:creationId xmlns:a16="http://schemas.microsoft.com/office/drawing/2014/main" id="{AE788930-76A1-5D1E-D5E2-F22EDE2286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5037" name="Rectangle 45">
            <a:extLst>
              <a:ext uri="{FF2B5EF4-FFF2-40B4-BE49-F238E27FC236}">
                <a16:creationId xmlns:a16="http://schemas.microsoft.com/office/drawing/2014/main" id="{316C03E2-5AC0-2B4C-FB34-721D1C5D97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5038" name="Rectangle 46">
            <a:extLst>
              <a:ext uri="{FF2B5EF4-FFF2-40B4-BE49-F238E27FC236}">
                <a16:creationId xmlns:a16="http://schemas.microsoft.com/office/drawing/2014/main" id="{2F50AA93-512A-25AE-0FAC-B81935D4D3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354CF1-212B-44EC-921E-7D303CDC15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A12688E-FE3B-E768-3453-860B51A9074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D6E5438-FB94-4D02-4166-F7B9ABC39F4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4ACE46B9-42ED-6376-8A44-92A983E8A6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580B4418-D8CF-268F-3AC1-EC7DEEBC5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BE9AAFC7-4C52-4905-4CC1-515532D4DE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6065B0F-5E00-47CB-A5BE-7CF6A2445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C2F1813-1EA5-4929-02E1-22C4EF64C0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Geometry Vocabulary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E09BF23-A6A7-C7D8-4B10-C5151912FA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/>
              <a:t>Mr. Fiore</a:t>
            </a:r>
          </a:p>
          <a:p>
            <a:r>
              <a:rPr lang="en-US" altLang="en-US" sz="3200"/>
              <a:t>&amp; </a:t>
            </a:r>
          </a:p>
          <a:p>
            <a:r>
              <a:rPr lang="en-US" altLang="en-US" sz="3200"/>
              <a:t>Mr. Ryan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77FFC3D-7FA4-D451-2258-C05C04AD1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VERTICAL LINE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1F986B-7CFF-7CCE-EE74-20217A61A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VERTICAL LINE goes up &amp; down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3391743C-2223-CB3F-9C6C-F8FCCA6DB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971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0C386C34-38F1-3DAA-C318-A190385DF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267075"/>
            <a:ext cx="2420938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>
            <a:extLst>
              <a:ext uri="{FF2B5EF4-FFF2-40B4-BE49-F238E27FC236}">
                <a16:creationId xmlns:a16="http://schemas.microsoft.com/office/drawing/2014/main" id="{566269CF-A65F-041B-2A2C-4AD58C997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541713"/>
            <a:ext cx="16160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candy bars are vertical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46CCC9-5728-A3F8-D20D-C6C3610FC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HORIZONTAL LINE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2FBF5D-3796-BDEE-BC9B-D8F61D405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HORIZONTAL LINE goes “across” (left and right)</a:t>
            </a:r>
          </a:p>
          <a:p>
            <a:endParaRPr lang="en-US" alt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371F1307-336A-4FB5-868F-70066739A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429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6E5C2BF9-A311-0C5F-0830-1B5F1C35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32766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8A6B7F77-0F8B-E307-DAFE-0E662207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53231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candy bars are Horizontal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0A8E6E-218A-C9DA-D057-01155B35A0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CB2BAC3-11C6-7F94-9AD8-C7831F85831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PLANE (no, not the one that flies!) is a flat surface that goes on forever in all directions.</a:t>
            </a:r>
          </a:p>
          <a:p>
            <a:r>
              <a:rPr lang="en-US" altLang="en-US"/>
              <a:t>Imagine sitting on a row boat in the middle of the ocean.  No matter which way you look…all you see is water…forever.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0371189E-D7B7-53A6-DA98-095EDED83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2209800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D23C4567-4CB0-6E8F-0D25-ACC8255F1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1538288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47269F4-DF6C-F88E-CBBF-BD338B37B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 &amp; CLOSED FIGURES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4E304E-E2CD-E026-3604-3A4A3E68B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CLOSED FIGURE/SHAPE starts and ends at the same point.</a:t>
            </a:r>
          </a:p>
          <a:p>
            <a:r>
              <a:rPr lang="en-US" altLang="en-US"/>
              <a:t>An OPEN FIGURE/SHAPE does NOT start and end at the same point.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30933DBC-01F7-B0DF-83C8-05E818915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7244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32DD4592-9C9E-0D74-5EC6-8D4358EDA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24A71ED6-720F-89C3-09D7-9254EB9D38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514F1D7-F7B7-63AD-F1D9-E60EC640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14800"/>
            <a:ext cx="1235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CLOSED</a:t>
            </a:r>
          </a:p>
        </p:txBody>
      </p:sp>
      <p:sp>
        <p:nvSpPr>
          <p:cNvPr id="14344" name="Freeform 8">
            <a:extLst>
              <a:ext uri="{FF2B5EF4-FFF2-40B4-BE49-F238E27FC236}">
                <a16:creationId xmlns:a16="http://schemas.microsoft.com/office/drawing/2014/main" id="{AB6E0FF2-A9FB-1A2A-80BC-C2DF735AE026}"/>
              </a:ext>
            </a:extLst>
          </p:cNvPr>
          <p:cNvSpPr>
            <a:spLocks/>
          </p:cNvSpPr>
          <p:nvPr/>
        </p:nvSpPr>
        <p:spPr bwMode="auto">
          <a:xfrm>
            <a:off x="5638800" y="4648200"/>
            <a:ext cx="1622425" cy="1462088"/>
          </a:xfrm>
          <a:custGeom>
            <a:avLst/>
            <a:gdLst>
              <a:gd name="T0" fmla="*/ 0 w 1022"/>
              <a:gd name="T1" fmla="*/ 721 h 921"/>
              <a:gd name="T2" fmla="*/ 94 w 1022"/>
              <a:gd name="T3" fmla="*/ 520 h 921"/>
              <a:gd name="T4" fmla="*/ 134 w 1022"/>
              <a:gd name="T5" fmla="*/ 493 h 921"/>
              <a:gd name="T6" fmla="*/ 282 w 1022"/>
              <a:gd name="T7" fmla="*/ 346 h 921"/>
              <a:gd name="T8" fmla="*/ 402 w 1022"/>
              <a:gd name="T9" fmla="*/ 78 h 921"/>
              <a:gd name="T10" fmla="*/ 389 w 1022"/>
              <a:gd name="T11" fmla="*/ 11 h 921"/>
              <a:gd name="T12" fmla="*/ 215 w 1022"/>
              <a:gd name="T13" fmla="*/ 38 h 921"/>
              <a:gd name="T14" fmla="*/ 148 w 1022"/>
              <a:gd name="T15" fmla="*/ 172 h 921"/>
              <a:gd name="T16" fmla="*/ 228 w 1022"/>
              <a:gd name="T17" fmla="*/ 225 h 921"/>
              <a:gd name="T18" fmla="*/ 268 w 1022"/>
              <a:gd name="T19" fmla="*/ 239 h 921"/>
              <a:gd name="T20" fmla="*/ 349 w 1022"/>
              <a:gd name="T21" fmla="*/ 292 h 921"/>
              <a:gd name="T22" fmla="*/ 483 w 1022"/>
              <a:gd name="T23" fmla="*/ 279 h 921"/>
              <a:gd name="T24" fmla="*/ 536 w 1022"/>
              <a:gd name="T25" fmla="*/ 239 h 921"/>
              <a:gd name="T26" fmla="*/ 590 w 1022"/>
              <a:gd name="T27" fmla="*/ 212 h 921"/>
              <a:gd name="T28" fmla="*/ 670 w 1022"/>
              <a:gd name="T29" fmla="*/ 159 h 921"/>
              <a:gd name="T30" fmla="*/ 710 w 1022"/>
              <a:gd name="T31" fmla="*/ 132 h 921"/>
              <a:gd name="T32" fmla="*/ 737 w 1022"/>
              <a:gd name="T33" fmla="*/ 185 h 921"/>
              <a:gd name="T34" fmla="*/ 724 w 1022"/>
              <a:gd name="T35" fmla="*/ 386 h 921"/>
              <a:gd name="T36" fmla="*/ 456 w 1022"/>
              <a:gd name="T37" fmla="*/ 467 h 921"/>
              <a:gd name="T38" fmla="*/ 309 w 1022"/>
              <a:gd name="T39" fmla="*/ 507 h 921"/>
              <a:gd name="T40" fmla="*/ 992 w 1022"/>
              <a:gd name="T41" fmla="*/ 614 h 921"/>
              <a:gd name="T42" fmla="*/ 1018 w 1022"/>
              <a:gd name="T43" fmla="*/ 654 h 921"/>
              <a:gd name="T44" fmla="*/ 978 w 1022"/>
              <a:gd name="T45" fmla="*/ 668 h 921"/>
              <a:gd name="T46" fmla="*/ 764 w 1022"/>
              <a:gd name="T47" fmla="*/ 681 h 921"/>
              <a:gd name="T48" fmla="*/ 483 w 1022"/>
              <a:gd name="T49" fmla="*/ 694 h 921"/>
              <a:gd name="T50" fmla="*/ 831 w 1022"/>
              <a:gd name="T51" fmla="*/ 801 h 921"/>
              <a:gd name="T52" fmla="*/ 818 w 1022"/>
              <a:gd name="T53" fmla="*/ 868 h 921"/>
              <a:gd name="T54" fmla="*/ 804 w 1022"/>
              <a:gd name="T55" fmla="*/ 855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22" h="921">
                <a:moveTo>
                  <a:pt x="0" y="721"/>
                </a:moveTo>
                <a:cubicBezTo>
                  <a:pt x="28" y="653"/>
                  <a:pt x="42" y="572"/>
                  <a:pt x="94" y="520"/>
                </a:cubicBezTo>
                <a:cubicBezTo>
                  <a:pt x="105" y="509"/>
                  <a:pt x="122" y="504"/>
                  <a:pt x="134" y="493"/>
                </a:cubicBezTo>
                <a:cubicBezTo>
                  <a:pt x="145" y="483"/>
                  <a:pt x="255" y="373"/>
                  <a:pt x="282" y="346"/>
                </a:cubicBezTo>
                <a:cubicBezTo>
                  <a:pt x="351" y="277"/>
                  <a:pt x="380" y="169"/>
                  <a:pt x="402" y="78"/>
                </a:cubicBezTo>
                <a:cubicBezTo>
                  <a:pt x="398" y="56"/>
                  <a:pt x="410" y="19"/>
                  <a:pt x="389" y="11"/>
                </a:cubicBezTo>
                <a:cubicBezTo>
                  <a:pt x="361" y="0"/>
                  <a:pt x="258" y="28"/>
                  <a:pt x="215" y="38"/>
                </a:cubicBezTo>
                <a:cubicBezTo>
                  <a:pt x="192" y="84"/>
                  <a:pt x="164" y="123"/>
                  <a:pt x="148" y="172"/>
                </a:cubicBezTo>
                <a:cubicBezTo>
                  <a:pt x="175" y="190"/>
                  <a:pt x="198" y="214"/>
                  <a:pt x="228" y="225"/>
                </a:cubicBezTo>
                <a:cubicBezTo>
                  <a:pt x="241" y="230"/>
                  <a:pt x="256" y="232"/>
                  <a:pt x="268" y="239"/>
                </a:cubicBezTo>
                <a:cubicBezTo>
                  <a:pt x="296" y="255"/>
                  <a:pt x="349" y="292"/>
                  <a:pt x="349" y="292"/>
                </a:cubicBezTo>
                <a:cubicBezTo>
                  <a:pt x="394" y="288"/>
                  <a:pt x="440" y="291"/>
                  <a:pt x="483" y="279"/>
                </a:cubicBezTo>
                <a:cubicBezTo>
                  <a:pt x="504" y="273"/>
                  <a:pt x="517" y="251"/>
                  <a:pt x="536" y="239"/>
                </a:cubicBezTo>
                <a:cubicBezTo>
                  <a:pt x="553" y="228"/>
                  <a:pt x="573" y="222"/>
                  <a:pt x="590" y="212"/>
                </a:cubicBezTo>
                <a:cubicBezTo>
                  <a:pt x="617" y="196"/>
                  <a:pt x="643" y="177"/>
                  <a:pt x="670" y="159"/>
                </a:cubicBezTo>
                <a:cubicBezTo>
                  <a:pt x="683" y="150"/>
                  <a:pt x="710" y="132"/>
                  <a:pt x="710" y="132"/>
                </a:cubicBezTo>
                <a:cubicBezTo>
                  <a:pt x="719" y="150"/>
                  <a:pt x="736" y="165"/>
                  <a:pt x="737" y="185"/>
                </a:cubicBezTo>
                <a:cubicBezTo>
                  <a:pt x="741" y="252"/>
                  <a:pt x="735" y="320"/>
                  <a:pt x="724" y="386"/>
                </a:cubicBezTo>
                <a:cubicBezTo>
                  <a:pt x="709" y="474"/>
                  <a:pt x="494" y="464"/>
                  <a:pt x="456" y="467"/>
                </a:cubicBezTo>
                <a:cubicBezTo>
                  <a:pt x="407" y="483"/>
                  <a:pt x="357" y="490"/>
                  <a:pt x="309" y="507"/>
                </a:cubicBezTo>
                <a:cubicBezTo>
                  <a:pt x="359" y="817"/>
                  <a:pt x="734" y="564"/>
                  <a:pt x="992" y="614"/>
                </a:cubicBezTo>
                <a:cubicBezTo>
                  <a:pt x="1001" y="627"/>
                  <a:pt x="1022" y="639"/>
                  <a:pt x="1018" y="654"/>
                </a:cubicBezTo>
                <a:cubicBezTo>
                  <a:pt x="1014" y="668"/>
                  <a:pt x="992" y="667"/>
                  <a:pt x="978" y="668"/>
                </a:cubicBezTo>
                <a:cubicBezTo>
                  <a:pt x="907" y="676"/>
                  <a:pt x="835" y="677"/>
                  <a:pt x="764" y="681"/>
                </a:cubicBezTo>
                <a:cubicBezTo>
                  <a:pt x="670" y="686"/>
                  <a:pt x="577" y="690"/>
                  <a:pt x="483" y="694"/>
                </a:cubicBezTo>
                <a:cubicBezTo>
                  <a:pt x="514" y="921"/>
                  <a:pt x="453" y="707"/>
                  <a:pt x="831" y="801"/>
                </a:cubicBezTo>
                <a:cubicBezTo>
                  <a:pt x="853" y="806"/>
                  <a:pt x="828" y="848"/>
                  <a:pt x="818" y="868"/>
                </a:cubicBezTo>
                <a:cubicBezTo>
                  <a:pt x="815" y="874"/>
                  <a:pt x="809" y="859"/>
                  <a:pt x="804" y="85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F2696343-8212-14CE-F8AE-63856A230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14800"/>
            <a:ext cx="100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OPEN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853B7DA6-39A8-B4B3-7D26-AE2C9EFB4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8674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E19A213C-9CE9-3868-F378-CC6D0FAEA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562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47691A4F-3612-ED07-55F5-902EC9DC4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8674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4349" name="AutoShape 13">
            <a:extLst>
              <a:ext uri="{FF2B5EF4-FFF2-40B4-BE49-F238E27FC236}">
                <a16:creationId xmlns:a16="http://schemas.microsoft.com/office/drawing/2014/main" id="{07B8580B-2986-2904-ABDC-15A0525FFCA0}"/>
              </a:ext>
            </a:extLst>
          </p:cNvPr>
          <p:cNvSpPr>
            <a:spLocks noChangeArrowheads="1"/>
          </p:cNvSpPr>
          <p:nvPr/>
        </p:nvSpPr>
        <p:spPr bwMode="auto">
          <a:xfrm rot="3493769">
            <a:off x="59531" y="535066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0" name="AutoShape 14">
            <a:extLst>
              <a:ext uri="{FF2B5EF4-FFF2-40B4-BE49-F238E27FC236}">
                <a16:creationId xmlns:a16="http://schemas.microsoft.com/office/drawing/2014/main" id="{D2E31CCA-3D88-0BBE-CA01-2DF09648FB4B}"/>
              </a:ext>
            </a:extLst>
          </p:cNvPr>
          <p:cNvSpPr>
            <a:spLocks noChangeArrowheads="1"/>
          </p:cNvSpPr>
          <p:nvPr/>
        </p:nvSpPr>
        <p:spPr bwMode="auto">
          <a:xfrm rot="13153557">
            <a:off x="914400" y="6096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5763BDC1-EE57-CDC0-8DAF-935A9B766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Start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E178773E-7F84-66EB-BE8B-F6C80ED8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491288"/>
            <a:ext cx="854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End</a:t>
            </a:r>
          </a:p>
        </p:txBody>
      </p:sp>
      <p:sp>
        <p:nvSpPr>
          <p:cNvPr id="14353" name="AutoShape 17">
            <a:extLst>
              <a:ext uri="{FF2B5EF4-FFF2-40B4-BE49-F238E27FC236}">
                <a16:creationId xmlns:a16="http://schemas.microsoft.com/office/drawing/2014/main" id="{4E0CEC20-C4D7-FD91-E701-B04BCBAB4E66}"/>
              </a:ext>
            </a:extLst>
          </p:cNvPr>
          <p:cNvSpPr>
            <a:spLocks noChangeArrowheads="1"/>
          </p:cNvSpPr>
          <p:nvPr/>
        </p:nvSpPr>
        <p:spPr bwMode="auto">
          <a:xfrm rot="3493769">
            <a:off x="4707731" y="504586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4" name="AutoShape 18">
            <a:extLst>
              <a:ext uri="{FF2B5EF4-FFF2-40B4-BE49-F238E27FC236}">
                <a16:creationId xmlns:a16="http://schemas.microsoft.com/office/drawing/2014/main" id="{5B8DA268-68FC-59A6-BE4F-1237462DDBF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86600" y="5943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14891D34-6CAA-A79F-1E55-F7EEA626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4196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Start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DEF2D9CD-BAED-2147-9750-CA77841A2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9436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55E14EB-CCF0-2CBA-4FD1-9415AEF92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POLYGON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70D7A7-258A-3131-F3AD-7D395BA78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POLYGON is a “closed” shape</a:t>
            </a:r>
          </a:p>
          <a:p>
            <a:r>
              <a:rPr lang="en-US" altLang="en-US"/>
              <a:t>A POLYGON is made up of line segments that do not cross.  </a:t>
            </a:r>
          </a:p>
          <a:p>
            <a:r>
              <a:rPr lang="en-US" altLang="en-US"/>
              <a:t>The number of sides gives a POLYGON its name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5A2C5A3-CC9C-9E9A-1AE8-214D7132F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00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5228676B-3A54-75A2-3D38-FA6E8A60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343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Freeform 6">
            <a:extLst>
              <a:ext uri="{FF2B5EF4-FFF2-40B4-BE49-F238E27FC236}">
                <a16:creationId xmlns:a16="http://schemas.microsoft.com/office/drawing/2014/main" id="{861F6362-AEF7-1062-DB1D-C74AFF234C8B}"/>
              </a:ext>
            </a:extLst>
          </p:cNvPr>
          <p:cNvSpPr>
            <a:spLocks/>
          </p:cNvSpPr>
          <p:nvPr/>
        </p:nvSpPr>
        <p:spPr bwMode="auto">
          <a:xfrm>
            <a:off x="6135688" y="4291013"/>
            <a:ext cx="1255712" cy="1641475"/>
          </a:xfrm>
          <a:custGeom>
            <a:avLst/>
            <a:gdLst>
              <a:gd name="T0" fmla="*/ 20 w 791"/>
              <a:gd name="T1" fmla="*/ 365 h 1034"/>
              <a:gd name="T2" fmla="*/ 542 w 791"/>
              <a:gd name="T3" fmla="*/ 3 h 1034"/>
              <a:gd name="T4" fmla="*/ 582 w 791"/>
              <a:gd name="T5" fmla="*/ 619 h 1034"/>
              <a:gd name="T6" fmla="*/ 395 w 791"/>
              <a:gd name="T7" fmla="*/ 1034 h 1034"/>
              <a:gd name="T8" fmla="*/ 274 w 791"/>
              <a:gd name="T9" fmla="*/ 1008 h 1034"/>
              <a:gd name="T10" fmla="*/ 194 w 791"/>
              <a:gd name="T11" fmla="*/ 927 h 1034"/>
              <a:gd name="T12" fmla="*/ 154 w 791"/>
              <a:gd name="T13" fmla="*/ 887 h 1034"/>
              <a:gd name="T14" fmla="*/ 87 w 791"/>
              <a:gd name="T15" fmla="*/ 699 h 1034"/>
              <a:gd name="T16" fmla="*/ 46 w 791"/>
              <a:gd name="T17" fmla="*/ 445 h 1034"/>
              <a:gd name="T18" fmla="*/ 6 w 791"/>
              <a:gd name="T19" fmla="*/ 418 h 1034"/>
              <a:gd name="T20" fmla="*/ 20 w 791"/>
              <a:gd name="T21" fmla="*/ 365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1" h="1034">
                <a:moveTo>
                  <a:pt x="20" y="365"/>
                </a:moveTo>
                <a:cubicBezTo>
                  <a:pt x="36" y="131"/>
                  <a:pt x="348" y="34"/>
                  <a:pt x="542" y="3"/>
                </a:cubicBezTo>
                <a:cubicBezTo>
                  <a:pt x="791" y="63"/>
                  <a:pt x="607" y="0"/>
                  <a:pt x="582" y="619"/>
                </a:cubicBezTo>
                <a:cubicBezTo>
                  <a:pt x="576" y="758"/>
                  <a:pt x="494" y="935"/>
                  <a:pt x="395" y="1034"/>
                </a:cubicBezTo>
                <a:cubicBezTo>
                  <a:pt x="395" y="1034"/>
                  <a:pt x="291" y="1022"/>
                  <a:pt x="274" y="1008"/>
                </a:cubicBezTo>
                <a:cubicBezTo>
                  <a:pt x="244" y="985"/>
                  <a:pt x="221" y="954"/>
                  <a:pt x="194" y="927"/>
                </a:cubicBezTo>
                <a:cubicBezTo>
                  <a:pt x="181" y="914"/>
                  <a:pt x="154" y="887"/>
                  <a:pt x="154" y="887"/>
                </a:cubicBezTo>
                <a:cubicBezTo>
                  <a:pt x="128" y="821"/>
                  <a:pt x="101" y="769"/>
                  <a:pt x="87" y="699"/>
                </a:cubicBezTo>
                <a:cubicBezTo>
                  <a:pt x="70" y="515"/>
                  <a:pt x="85" y="600"/>
                  <a:pt x="46" y="445"/>
                </a:cubicBezTo>
                <a:cubicBezTo>
                  <a:pt x="42" y="429"/>
                  <a:pt x="11" y="433"/>
                  <a:pt x="6" y="418"/>
                </a:cubicBezTo>
                <a:cubicBezTo>
                  <a:pt x="0" y="401"/>
                  <a:pt x="15" y="383"/>
                  <a:pt x="20" y="36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8">
            <a:extLst>
              <a:ext uri="{FF2B5EF4-FFF2-40B4-BE49-F238E27FC236}">
                <a16:creationId xmlns:a16="http://schemas.microsoft.com/office/drawing/2014/main" id="{46B799DB-D567-D6CC-856F-4698F909F391}"/>
              </a:ext>
            </a:extLst>
          </p:cNvPr>
          <p:cNvSpPr>
            <a:spLocks/>
          </p:cNvSpPr>
          <p:nvPr/>
        </p:nvSpPr>
        <p:spPr bwMode="auto">
          <a:xfrm>
            <a:off x="7086600" y="5638800"/>
            <a:ext cx="914400" cy="735013"/>
          </a:xfrm>
          <a:custGeom>
            <a:avLst/>
            <a:gdLst>
              <a:gd name="T0" fmla="*/ 576 w 576"/>
              <a:gd name="T1" fmla="*/ 13 h 463"/>
              <a:gd name="T2" fmla="*/ 429 w 576"/>
              <a:gd name="T3" fmla="*/ 201 h 463"/>
              <a:gd name="T4" fmla="*/ 215 w 576"/>
              <a:gd name="T5" fmla="*/ 227 h 463"/>
              <a:gd name="T6" fmla="*/ 0 w 576"/>
              <a:gd name="T7" fmla="*/ 268 h 463"/>
              <a:gd name="T8" fmla="*/ 174 w 576"/>
              <a:gd name="T9" fmla="*/ 308 h 463"/>
              <a:gd name="T10" fmla="*/ 429 w 576"/>
              <a:gd name="T11" fmla="*/ 442 h 463"/>
              <a:gd name="T12" fmla="*/ 549 w 576"/>
              <a:gd name="T13" fmla="*/ 428 h 463"/>
              <a:gd name="T14" fmla="*/ 469 w 576"/>
              <a:gd name="T15" fmla="*/ 375 h 463"/>
              <a:gd name="T16" fmla="*/ 429 w 576"/>
              <a:gd name="T17" fmla="*/ 335 h 463"/>
              <a:gd name="T18" fmla="*/ 308 w 576"/>
              <a:gd name="T19" fmla="*/ 174 h 463"/>
              <a:gd name="T20" fmla="*/ 255 w 576"/>
              <a:gd name="T21" fmla="*/ 93 h 463"/>
              <a:gd name="T22" fmla="*/ 228 w 576"/>
              <a:gd name="T23" fmla="*/ 53 h 463"/>
              <a:gd name="T24" fmla="*/ 215 w 576"/>
              <a:gd name="T25" fmla="*/ 13 h 463"/>
              <a:gd name="T26" fmla="*/ 255 w 576"/>
              <a:gd name="T27" fmla="*/ 0 h 463"/>
              <a:gd name="T28" fmla="*/ 429 w 576"/>
              <a:gd name="T29" fmla="*/ 13 h 463"/>
              <a:gd name="T30" fmla="*/ 509 w 576"/>
              <a:gd name="T31" fmla="*/ 67 h 463"/>
              <a:gd name="T32" fmla="*/ 576 w 576"/>
              <a:gd name="T33" fmla="*/ 13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6" h="463">
                <a:moveTo>
                  <a:pt x="576" y="13"/>
                </a:moveTo>
                <a:cubicBezTo>
                  <a:pt x="548" y="70"/>
                  <a:pt x="507" y="183"/>
                  <a:pt x="429" y="201"/>
                </a:cubicBezTo>
                <a:cubicBezTo>
                  <a:pt x="359" y="217"/>
                  <a:pt x="286" y="215"/>
                  <a:pt x="215" y="227"/>
                </a:cubicBezTo>
                <a:cubicBezTo>
                  <a:pt x="141" y="252"/>
                  <a:pt x="80" y="259"/>
                  <a:pt x="0" y="268"/>
                </a:cubicBezTo>
                <a:cubicBezTo>
                  <a:pt x="58" y="279"/>
                  <a:pt x="122" y="279"/>
                  <a:pt x="174" y="308"/>
                </a:cubicBezTo>
                <a:cubicBezTo>
                  <a:pt x="264" y="358"/>
                  <a:pt x="329" y="416"/>
                  <a:pt x="429" y="442"/>
                </a:cubicBezTo>
                <a:cubicBezTo>
                  <a:pt x="469" y="437"/>
                  <a:pt x="528" y="463"/>
                  <a:pt x="549" y="428"/>
                </a:cubicBezTo>
                <a:cubicBezTo>
                  <a:pt x="565" y="401"/>
                  <a:pt x="492" y="398"/>
                  <a:pt x="469" y="375"/>
                </a:cubicBezTo>
                <a:cubicBezTo>
                  <a:pt x="456" y="362"/>
                  <a:pt x="440" y="350"/>
                  <a:pt x="429" y="335"/>
                </a:cubicBezTo>
                <a:cubicBezTo>
                  <a:pt x="387" y="275"/>
                  <a:pt x="370" y="216"/>
                  <a:pt x="308" y="174"/>
                </a:cubicBezTo>
                <a:cubicBezTo>
                  <a:pt x="290" y="147"/>
                  <a:pt x="273" y="120"/>
                  <a:pt x="255" y="93"/>
                </a:cubicBezTo>
                <a:cubicBezTo>
                  <a:pt x="246" y="80"/>
                  <a:pt x="228" y="53"/>
                  <a:pt x="228" y="53"/>
                </a:cubicBezTo>
                <a:cubicBezTo>
                  <a:pt x="224" y="40"/>
                  <a:pt x="209" y="25"/>
                  <a:pt x="215" y="13"/>
                </a:cubicBezTo>
                <a:cubicBezTo>
                  <a:pt x="221" y="1"/>
                  <a:pt x="241" y="0"/>
                  <a:pt x="255" y="0"/>
                </a:cubicBezTo>
                <a:cubicBezTo>
                  <a:pt x="313" y="0"/>
                  <a:pt x="371" y="9"/>
                  <a:pt x="429" y="13"/>
                </a:cubicBezTo>
                <a:cubicBezTo>
                  <a:pt x="456" y="31"/>
                  <a:pt x="482" y="49"/>
                  <a:pt x="509" y="67"/>
                </a:cubicBezTo>
                <a:cubicBezTo>
                  <a:pt x="572" y="109"/>
                  <a:pt x="544" y="107"/>
                  <a:pt x="576" y="1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743AD6BD-1747-BC5D-55FD-B1F1A0AEB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91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4702AB4B-D0C5-8D49-2D3C-B3124D00B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40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97268299-6557-8DBC-EC21-144D43C3F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419600"/>
            <a:ext cx="138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POLYGON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4723B42C-C2CC-B6FF-967E-F3005CF77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886200"/>
            <a:ext cx="192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NOT POLYGON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6E8C889-86C1-529A-D7D3-26279B316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PROTRACTOR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3A3CA2A-BFD8-0EE9-A9CA-6BE2FF711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use a PROTRACTOR to measure vertex/angles in degrees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E075CD80-1A73-B109-B7A8-8AC57DE98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29718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AutoShape 6">
            <a:extLst>
              <a:ext uri="{FF2B5EF4-FFF2-40B4-BE49-F238E27FC236}">
                <a16:creationId xmlns:a16="http://schemas.microsoft.com/office/drawing/2014/main" id="{A44450A6-31D2-FA55-43BB-5F6CFAB63D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AutoShape 8">
            <a:extLst>
              <a:ext uri="{FF2B5EF4-FFF2-40B4-BE49-F238E27FC236}">
                <a16:creationId xmlns:a16="http://schemas.microsoft.com/office/drawing/2014/main" id="{48BC5466-A085-5F26-D13D-E3CBB163A7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11CD1DE7-F997-902A-07A6-AED8148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26670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C1AF940-7B15-8AC8-1B22-28533752D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 TYPES OF ANGLES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166B006-3B18-D323-2CAB-04986AAFE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ACUTE ANGLES are less than 90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6EE03936-69E4-40E3-BCC6-EEDE5D9EE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229100" cy="25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18DC76-66E8-ACB1-5DCB-9EBF4DCD1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 TYPES OF ANGLES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6616CCD-B45C-AF33-EF45-99A680B0D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RIGHT ANGLES measure exactly 90 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374443CE-0745-4A24-C121-569A3AE26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33623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AutoShape 5">
            <a:extLst>
              <a:ext uri="{FF2B5EF4-FFF2-40B4-BE49-F238E27FC236}">
                <a16:creationId xmlns:a16="http://schemas.microsoft.com/office/drawing/2014/main" id="{21914133-6B58-70B1-0AE5-ACE2052FEBD8}"/>
              </a:ext>
            </a:extLst>
          </p:cNvPr>
          <p:cNvSpPr>
            <a:spLocks noChangeArrowheads="1"/>
          </p:cNvSpPr>
          <p:nvPr/>
        </p:nvSpPr>
        <p:spPr bwMode="auto">
          <a:xfrm rot="2089470">
            <a:off x="3111500" y="2935288"/>
            <a:ext cx="485775" cy="2271712"/>
          </a:xfrm>
          <a:prstGeom prst="downArrow">
            <a:avLst>
              <a:gd name="adj1" fmla="val 50000"/>
              <a:gd name="adj2" fmla="val 1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181FBDFF-ABD3-F148-8038-BCEC14286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57400"/>
            <a:ext cx="1387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“square” symbol means 90’</a:t>
            </a:r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5F87D3A8-33E0-0AB4-5C51-D28F9261C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1400"/>
            <a:ext cx="3048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99DDF55-DADB-58EB-FB93-6C9E34105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 TYPES OF ANGLES	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878E887-90D4-E2FE-8A9E-E37816161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OBTUES ANGLES are greater than 90 </a:t>
            </a:r>
            <a:r>
              <a:rPr lang="en-US" altLang="en-US">
                <a:cs typeface="Arial" panose="020B0604020202020204" pitchFamily="34" charset="0"/>
              </a:rPr>
              <a:t>° but less than 180 °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4A88D6E2-781E-EF2A-C18D-AAD59A1E0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367665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>
            <a:extLst>
              <a:ext uri="{FF2B5EF4-FFF2-40B4-BE49-F238E27FC236}">
                <a16:creationId xmlns:a16="http://schemas.microsoft.com/office/drawing/2014/main" id="{ACCEFA9F-BE68-A591-4DBA-8A1DA63E2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26670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E9D9803-1683-9956-078E-0EB0AF1C8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 TYPES OF ANGLES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2594784-5026-9FFD-07C5-5D8D52E91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STRAIGHT ANGLE is exactly 180 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E771ADED-AC6C-044C-0C2C-8BFA0E036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328988" cy="3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E5DD61-4D23-28A6-C676-ABB3E58DA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Geometry?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BCB705E-5EF1-CBAF-AAF6-D4B1FE445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Geometry is the study of shapes</a:t>
            </a:r>
          </a:p>
          <a:p>
            <a:r>
              <a:rPr lang="en-US" altLang="en-US"/>
              <a:t>They studied Geometry in Ancient Mesopotamia &amp; Ancient Egypt</a:t>
            </a:r>
          </a:p>
          <a:p>
            <a:r>
              <a:rPr lang="en-US" altLang="en-US"/>
              <a:t>Geometry is important in the art and construction fields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6DEF2B6-8ABF-BD92-31B8-0D69D1339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24526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75D6CD8-358F-1386-AB59-A1577D7B0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ANGLES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C0228E6-B959-EC08-4B69-6ADF957A1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you “name” an angle.  The vertex/angle “letter/number” goes in the center of the label</a:t>
            </a:r>
          </a:p>
          <a:p>
            <a:endParaRPr lang="en-US" alt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E6A20EAB-6142-D1F1-FF50-057EB6F10E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7153D07D-3E01-7D61-8617-28835EA34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810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B642B996-A427-E8AF-B2EF-FB7BEC2B19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876800"/>
            <a:ext cx="3124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39A6395F-FA6C-7394-0C53-F5C5624EE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4837113"/>
            <a:ext cx="39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B5D46638-AE9C-475B-F1A5-EAE114A5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3084513"/>
            <a:ext cx="54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320DEF61-59A8-120B-08C3-83C3537F3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4913313"/>
            <a:ext cx="62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21516" name="AutoShape 12">
            <a:extLst>
              <a:ext uri="{FF2B5EF4-FFF2-40B4-BE49-F238E27FC236}">
                <a16:creationId xmlns:a16="http://schemas.microsoft.com/office/drawing/2014/main" id="{0453685C-206B-7940-5949-F56A6564B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29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668A8425-F3D9-EBA4-3DA4-39AE6C3C1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446713"/>
            <a:ext cx="50450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If I wanted to know the measurement of Angle A…I would ask:” What is the measurement for BAC?” (Notice A is in the center)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14CAEB5-B311-F56C-ADD2-D44C0CB8C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End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F677E0F-56B4-56AD-7F83-5ECC81B27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Once you study all the “fancy words”, Geometry is very easy to understand…so STUDY!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55B88156-34F8-852A-F58E-44EDE264D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96EC09C-3CFD-9F36-E9A5-43EE1E4E7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C7E0F5-A96A-2641-7B1D-059E1A071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POINT is an exact location on a graph, shape or in “space”.</a:t>
            </a:r>
          </a:p>
          <a:p>
            <a:r>
              <a:rPr lang="en-US" altLang="en-US">
                <a:cs typeface="Arial" panose="020B0604020202020204" pitchFamily="34" charset="0"/>
              </a:rPr>
              <a:t>The Hershey Kiss is a POINT on the line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B07AFA40-B2F9-CA9F-FBF3-C4CC76A94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572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0571B42-D6F2-9C48-F49B-9001841F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419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7AEF0884-2AA1-804B-C192-BDE05AAE6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 r="21568"/>
          <a:stretch>
            <a:fillRect/>
          </a:stretch>
        </p:blipFill>
        <p:spPr bwMode="auto">
          <a:xfrm>
            <a:off x="4191000" y="4038600"/>
            <a:ext cx="762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9897CBE-DD8C-9FBC-E0CE-D3166E323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5F7B137-F4CE-F06F-981A-2272C3A1F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LINE goes in opposite directions and never, never, never ends.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E2375CAB-3341-24EC-1305-E4B150216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10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23C96DA9-EF99-C358-D014-5C8C26740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724400"/>
            <a:ext cx="9525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>
            <a:extLst>
              <a:ext uri="{FF2B5EF4-FFF2-40B4-BE49-F238E27FC236}">
                <a16:creationId xmlns:a16="http://schemas.microsoft.com/office/drawing/2014/main" id="{96588036-8BA8-1D6B-989D-766DBACC7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5631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Imagine if this Twizzler went on forever and ever and ever and ever and ever and ever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23F23E-903B-CB7B-092F-37DACD595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39D182-F373-93C2-C24A-8370FFA71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RAY is part of a line, but it has one endpoint and the other end keeps going.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002C3E3A-E1BA-6A01-10B9-FCB626EF6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7244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108FD98-2B3A-EA06-41D9-31A22085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958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E689404F-CCE0-5DAE-16E7-BEB8EC109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 r="21568"/>
          <a:stretch>
            <a:fillRect/>
          </a:stretch>
        </p:blipFill>
        <p:spPr bwMode="auto">
          <a:xfrm>
            <a:off x="1600200" y="4191000"/>
            <a:ext cx="762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0763EBBA-B33C-1561-1DF6-57170B486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138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Endpoint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4B640F4B-0BBE-87AB-710F-CF10D742FB49}"/>
              </a:ext>
            </a:extLst>
          </p:cNvPr>
          <p:cNvSpPr>
            <a:spLocks noChangeArrowheads="1"/>
          </p:cNvSpPr>
          <p:nvPr/>
        </p:nvSpPr>
        <p:spPr bwMode="auto">
          <a:xfrm rot="1683693">
            <a:off x="1295400" y="49530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2F860400-B482-D2E3-247C-8874EDD2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292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Raaaaaaaaaaaaaaaaaaaaaaaayyyyyyyyyyyyyyyyyyyyyyyyyyy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7802D48-FD07-9E46-7A83-CDF7106C0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ENDPOINT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D687AB1-02FD-D08D-F2A8-FFC0ABEEA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ENDPOINT is a point at the end of a ray or line segment.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B054BC7-335B-F5CA-40AE-C16A60F47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5720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99D40CEB-DFFB-F249-3EAD-120884736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 r="21568"/>
          <a:stretch>
            <a:fillRect/>
          </a:stretch>
        </p:blipFill>
        <p:spPr bwMode="auto">
          <a:xfrm>
            <a:off x="1447800" y="4114800"/>
            <a:ext cx="762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7174" name="AutoShape 6">
            <a:extLst>
              <a:ext uri="{FF2B5EF4-FFF2-40B4-BE49-F238E27FC236}">
                <a16:creationId xmlns:a16="http://schemas.microsoft.com/office/drawing/2014/main" id="{54492B00-DA51-A74E-9E98-592C654C2BAF}"/>
              </a:ext>
            </a:extLst>
          </p:cNvPr>
          <p:cNvSpPr>
            <a:spLocks noChangeArrowheads="1"/>
          </p:cNvSpPr>
          <p:nvPr/>
        </p:nvSpPr>
        <p:spPr bwMode="auto">
          <a:xfrm rot="774671">
            <a:off x="1371600" y="5029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5431415-241C-1067-9B5B-2EB213715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6056313"/>
            <a:ext cx="169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Endpoint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B1251EB-2DB9-4FD8-A3B6-EE3804C42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SEGMENT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C1D5748-76B3-F34C-5AF2-C71084DFE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LINE SEGMENT  is part of a ray or line.</a:t>
            </a:r>
          </a:p>
          <a:p>
            <a:r>
              <a:rPr lang="en-US" altLang="en-US"/>
              <a:t>It has two endpoints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C0667510-2F2F-7677-1ED2-675F6DD9E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105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EB0694F-448C-57A0-6568-2FFF6509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953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5FD9E96-C332-BAFA-BF2B-EDB5C7CF1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53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cxnSp>
        <p:nvCxnSpPr>
          <p:cNvPr id="8199" name="AutoShape 7">
            <a:extLst>
              <a:ext uri="{FF2B5EF4-FFF2-40B4-BE49-F238E27FC236}">
                <a16:creationId xmlns:a16="http://schemas.microsoft.com/office/drawing/2014/main" id="{BDEA7D8C-FAEA-A031-90F8-E84A6AB27B6B}"/>
              </a:ext>
            </a:extLst>
          </p:cNvPr>
          <p:cNvCxnSpPr>
            <a:cxnSpLocks noChangeShapeType="1"/>
            <a:stCxn id="8198" idx="0"/>
            <a:endCxn id="8197" idx="0"/>
          </p:cNvCxnSpPr>
          <p:nvPr/>
        </p:nvCxnSpPr>
        <p:spPr bwMode="auto">
          <a:xfrm>
            <a:off x="3590925" y="4953000"/>
            <a:ext cx="1600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0" name="Text Box 8">
            <a:extLst>
              <a:ext uri="{FF2B5EF4-FFF2-40B4-BE49-F238E27FC236}">
                <a16:creationId xmlns:a16="http://schemas.microsoft.com/office/drawing/2014/main" id="{90673942-5504-2759-F30D-75B9609B4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227513"/>
            <a:ext cx="1158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Line Segment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6861DCCC-C0D9-F012-431E-600251E41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Line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98ACCF11-691C-E5B5-65B4-F909CA3EE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5" y="49530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Line</a:t>
            </a:r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FE96D992-3115-C138-D75A-B84C3EF2A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F463ED16-B453-A452-7040-C20A33E9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5675313"/>
            <a:ext cx="70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Ray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80411447-F496-7491-A07B-623BCC808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pic>
        <p:nvPicPr>
          <p:cNvPr id="8209" name="Picture 17">
            <a:extLst>
              <a:ext uri="{FF2B5EF4-FFF2-40B4-BE49-F238E27FC236}">
                <a16:creationId xmlns:a16="http://schemas.microsoft.com/office/drawing/2014/main" id="{B2696898-F2AE-C0CD-261D-BADC4CBF0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 r="21568"/>
          <a:stretch>
            <a:fillRect/>
          </a:stretch>
        </p:blipFill>
        <p:spPr bwMode="auto">
          <a:xfrm>
            <a:off x="3048000" y="4648200"/>
            <a:ext cx="762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pic>
        <p:nvPicPr>
          <p:cNvPr id="8210" name="Picture 18">
            <a:extLst>
              <a:ext uri="{FF2B5EF4-FFF2-40B4-BE49-F238E27FC236}">
                <a16:creationId xmlns:a16="http://schemas.microsoft.com/office/drawing/2014/main" id="{7BDDBDAA-3C82-8217-EA1D-50150734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6" r="21568"/>
          <a:stretch>
            <a:fillRect/>
          </a:stretch>
        </p:blipFill>
        <p:spPr bwMode="auto">
          <a:xfrm>
            <a:off x="4953000" y="4648200"/>
            <a:ext cx="762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8211" name="Text Box 19">
            <a:extLst>
              <a:ext uri="{FF2B5EF4-FFF2-40B4-BE49-F238E27FC236}">
                <a16:creationId xmlns:a16="http://schemas.microsoft.com/office/drawing/2014/main" id="{C4DE643A-4428-417D-2E3C-528854A29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5599113"/>
            <a:ext cx="1235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Endpoints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20B930-E5B0-9008-F36A-87F37F06F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VERTEX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72BF4B5-16B8-1477-E252-4BFA08092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VERTEX is a fancy name for “angle”</a:t>
            </a:r>
          </a:p>
          <a:p>
            <a:r>
              <a:rPr lang="en-US" altLang="en-US"/>
              <a:t>Two rays or lines that have the same endpoint make a VERTEX/angle</a:t>
            </a:r>
          </a:p>
          <a:p>
            <a:r>
              <a:rPr lang="en-US" altLang="en-US"/>
              <a:t>VERTEX/angles are measured in “degrees”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A3C03C3-9D74-9488-5CD7-FCD55CCC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01AFCD5A-DF86-3341-AE0A-34751473E0E1}"/>
              </a:ext>
            </a:extLst>
          </p:cNvPr>
          <p:cNvSpPr>
            <a:spLocks noChangeArrowheads="1"/>
          </p:cNvSpPr>
          <p:nvPr/>
        </p:nvSpPr>
        <p:spPr bwMode="auto">
          <a:xfrm rot="1526190">
            <a:off x="304800" y="5029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BEB72444-7FF2-A8D6-762E-A92FA0AF8C2A}"/>
              </a:ext>
            </a:extLst>
          </p:cNvPr>
          <p:cNvSpPr>
            <a:spLocks noChangeArrowheads="1"/>
          </p:cNvSpPr>
          <p:nvPr/>
        </p:nvSpPr>
        <p:spPr bwMode="auto">
          <a:xfrm rot="-1800942">
            <a:off x="2286000" y="49530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035EEE3-3A52-414C-EF91-0913F863C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638800"/>
            <a:ext cx="2225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Corners of a square are its vertex/angles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07414F6A-D148-5404-D519-1C7E05078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572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92E15E51-5452-E7B6-380B-8CA15559E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334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761CEAE8-09C3-0E10-998C-C110D2608B0E}"/>
              </a:ext>
            </a:extLst>
          </p:cNvPr>
          <p:cNvSpPr>
            <a:spLocks noChangeArrowheads="1"/>
          </p:cNvSpPr>
          <p:nvPr/>
        </p:nvSpPr>
        <p:spPr bwMode="auto">
          <a:xfrm rot="-1800942">
            <a:off x="6172200" y="4648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A7ED8427-7F48-140E-B534-DDF908D98650}"/>
              </a:ext>
            </a:extLst>
          </p:cNvPr>
          <p:cNvSpPr>
            <a:spLocks noChangeArrowheads="1"/>
          </p:cNvSpPr>
          <p:nvPr/>
        </p:nvSpPr>
        <p:spPr bwMode="auto">
          <a:xfrm rot="1256245">
            <a:off x="6248400" y="5410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CA26E1DD-E728-9B62-327C-1444CB8336B2}"/>
              </a:ext>
            </a:extLst>
          </p:cNvPr>
          <p:cNvSpPr>
            <a:spLocks noChangeArrowheads="1"/>
          </p:cNvSpPr>
          <p:nvPr/>
        </p:nvSpPr>
        <p:spPr bwMode="auto">
          <a:xfrm rot="13038449">
            <a:off x="5105400" y="4648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279F189D-40CF-4E20-CF29-2EF1986F121A}"/>
              </a:ext>
            </a:extLst>
          </p:cNvPr>
          <p:cNvSpPr>
            <a:spLocks noChangeArrowheads="1"/>
          </p:cNvSpPr>
          <p:nvPr/>
        </p:nvSpPr>
        <p:spPr bwMode="auto">
          <a:xfrm rot="9736042">
            <a:off x="381000" y="6372225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AutoShape 14">
            <a:extLst>
              <a:ext uri="{FF2B5EF4-FFF2-40B4-BE49-F238E27FC236}">
                <a16:creationId xmlns:a16="http://schemas.microsoft.com/office/drawing/2014/main" id="{A1E60FFE-4CAA-3243-4E43-9F063D2FAFB4}"/>
              </a:ext>
            </a:extLst>
          </p:cNvPr>
          <p:cNvSpPr>
            <a:spLocks noChangeArrowheads="1"/>
          </p:cNvSpPr>
          <p:nvPr/>
        </p:nvSpPr>
        <p:spPr bwMode="auto">
          <a:xfrm rot="7965456">
            <a:off x="5088731" y="5579269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86DD3188-E56B-2482-F612-B5C26267B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56113"/>
            <a:ext cx="1676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When two lines cross, they make vertex/angles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F030367-55B3-DD8B-8DB4-5805CEC08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CONGRUENT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AED267-1CCF-198F-A719-9F6172D41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CONGRUENT means the “same”</a:t>
            </a:r>
          </a:p>
          <a:p>
            <a:r>
              <a:rPr lang="en-US" altLang="en-US"/>
              <a:t>CONGRUENT LINE SEGMENTS means two line segments are the same</a:t>
            </a:r>
          </a:p>
          <a:p>
            <a:r>
              <a:rPr lang="en-US" altLang="en-US"/>
              <a:t>CONGRUENT Vertex/Angles means two angles are the same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DD59AF8E-0669-C389-6D91-2110B2C09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6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8DA05FCF-550F-F68A-5FD0-8D252575C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334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4386F63-3D06-C322-427B-3099FF8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EBB8631-27AB-F32F-C105-9669A01E4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DD47ADB4-174E-7E4F-5E50-74131399C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C6F71F89-8C4C-0910-65D8-F212A775E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81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●</a:t>
            </a:r>
          </a:p>
        </p:txBody>
      </p:sp>
      <p:pic>
        <p:nvPicPr>
          <p:cNvPr id="10250" name="Picture 10">
            <a:extLst>
              <a:ext uri="{FF2B5EF4-FFF2-40B4-BE49-F238E27FC236}">
                <a16:creationId xmlns:a16="http://schemas.microsoft.com/office/drawing/2014/main" id="{EEB0AFF2-8196-FE45-038C-AAC066B6D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8250"/>
            <a:ext cx="2286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Text Box 11">
            <a:extLst>
              <a:ext uri="{FF2B5EF4-FFF2-40B4-BE49-F238E27FC236}">
                <a16:creationId xmlns:a16="http://schemas.microsoft.com/office/drawing/2014/main" id="{B158B588-81E5-97DB-2BB9-71D83F5B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62484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Hershey &amp; Crunch Bar are a Congruent size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282</TotalTime>
  <Words>638</Words>
  <Application>Microsoft Office PowerPoint</Application>
  <PresentationFormat>On-screen Show (4:3)</PresentationFormat>
  <Paragraphs>123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Wingdings</vt:lpstr>
      <vt:lpstr>Beam</vt:lpstr>
      <vt:lpstr>Clouds</vt:lpstr>
      <vt:lpstr>Geometry Vocabulary</vt:lpstr>
      <vt:lpstr>What is Geometry?</vt:lpstr>
      <vt:lpstr>POINT</vt:lpstr>
      <vt:lpstr>LINE</vt:lpstr>
      <vt:lpstr>RAY</vt:lpstr>
      <vt:lpstr>ENDPOINT</vt:lpstr>
      <vt:lpstr>LINE SEGMENT</vt:lpstr>
      <vt:lpstr>VERTEX</vt:lpstr>
      <vt:lpstr>CONGRUENT</vt:lpstr>
      <vt:lpstr>VERTICAL LINE</vt:lpstr>
      <vt:lpstr>HORIZONTAL LINE</vt:lpstr>
      <vt:lpstr>PLANE</vt:lpstr>
      <vt:lpstr>OPEN &amp; CLOSED FIGURES</vt:lpstr>
      <vt:lpstr>POLYGON</vt:lpstr>
      <vt:lpstr>PROTRACTOR</vt:lpstr>
      <vt:lpstr>4 TYPES OF ANGLES</vt:lpstr>
      <vt:lpstr>4 TYPES OF ANGLES</vt:lpstr>
      <vt:lpstr>4 TYPES OF ANGLES </vt:lpstr>
      <vt:lpstr>4 TYPES OF ANGLES</vt:lpstr>
      <vt:lpstr>ANGLES</vt:lpstr>
      <vt:lpstr>The End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Vocabulary</dc:title>
  <dc:creator>Mr. Ryan</dc:creator>
  <cp:lastModifiedBy>Nayan GRIFFITHS</cp:lastModifiedBy>
  <cp:revision>23</cp:revision>
  <dcterms:created xsi:type="dcterms:W3CDTF">2005-12-04T00:10:02Z</dcterms:created>
  <dcterms:modified xsi:type="dcterms:W3CDTF">2023-03-24T17:25:00Z</dcterms:modified>
</cp:coreProperties>
</file>